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74" r:id="rId1"/>
  </p:sldMasterIdLst>
  <p:notesMasterIdLst>
    <p:notesMasterId r:id="rId15"/>
  </p:notesMasterIdLst>
  <p:sldIdLst>
    <p:sldId id="256" r:id="rId2"/>
    <p:sldId id="286" r:id="rId3"/>
    <p:sldId id="275" r:id="rId4"/>
    <p:sldId id="268" r:id="rId5"/>
    <p:sldId id="269" r:id="rId6"/>
    <p:sldId id="270" r:id="rId7"/>
    <p:sldId id="276" r:id="rId8"/>
    <p:sldId id="277" r:id="rId9"/>
    <p:sldId id="278" r:id="rId10"/>
    <p:sldId id="279" r:id="rId11"/>
    <p:sldId id="280" r:id="rId12"/>
    <p:sldId id="282" r:id="rId13"/>
    <p:sldId id="28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gers, Kimberly B. (CDC/OID/NCEZID)" initials="RKB(" lastIdx="7" clrIdx="0">
    <p:extLst>
      <p:ext uri="{19B8F6BF-5375-455C-9EA6-DF929625EA0E}">
        <p15:presenceInfo xmlns:p15="http://schemas.microsoft.com/office/powerpoint/2012/main" userId="S-1-5-21-1207783550-2075000910-922709458-228301" providerId="AD"/>
      </p:ext>
    </p:extLst>
  </p:cmAuthor>
  <p:cmAuthor id="2" name="MacGurn, Amanda (CDC/OID/NCEZID)" initials="MA(" lastIdx="5" clrIdx="1">
    <p:extLst>
      <p:ext uri="{19B8F6BF-5375-455C-9EA6-DF929625EA0E}">
        <p15:presenceInfo xmlns:p15="http://schemas.microsoft.com/office/powerpoint/2012/main" userId="S-1-5-21-1207783550-2075000910-922709458-347041" providerId="AD"/>
      </p:ext>
    </p:extLst>
  </p:cmAuthor>
  <p:cmAuthor id="3" name="Cohen, Nicole (Nicky) (CDC/OID/NCEZID)" initials="NC" lastIdx="1" clrIdx="2">
    <p:extLst>
      <p:ext uri="{19B8F6BF-5375-455C-9EA6-DF929625EA0E}">
        <p15:presenceInfo xmlns:p15="http://schemas.microsoft.com/office/powerpoint/2012/main"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8" autoAdjust="0"/>
    <p:restoredTop sz="69424" autoAdjust="0"/>
  </p:normalViewPr>
  <p:slideViewPr>
    <p:cSldViewPr snapToGrid="0">
      <p:cViewPr varScale="1">
        <p:scale>
          <a:sx n="38" d="100"/>
          <a:sy n="38" d="100"/>
        </p:scale>
        <p:origin x="1672"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4/26/2021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Adult learning principles</a:t>
            </a:r>
            <a:r>
              <a:rPr lang="en-US" baseline="0" dirty="0"/>
              <a:t> are best practices to keep in mind when teaching adults in order to most effectively transfer knowledge and competencies. We must keep in mind that the trainings you give as you cascade this to other POE stakeholders will only be put into practice if effectively communicated and if your trainees are sufficiently motivated. This presentation will go over some tips based on existing research on how to train adults in order to maximize understanding and interest.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a:t>
            </a:r>
            <a:r>
              <a:rPr lang="en-US" baseline="0" dirty="0"/>
              <a:t> using PowerPoint to support your presentation(s), keep these tips in mind:</a:t>
            </a:r>
          </a:p>
          <a:p>
            <a:pPr marL="171450" indent="-171450">
              <a:buFontTx/>
              <a:buChar char="-"/>
            </a:pPr>
            <a:r>
              <a:rPr lang="en-US" baseline="0" dirty="0"/>
              <a:t>Keep layouts simple</a:t>
            </a:r>
          </a:p>
          <a:p>
            <a:pPr marL="171450" indent="-171450">
              <a:buFontTx/>
              <a:buChar char="-"/>
            </a:pPr>
            <a:r>
              <a:rPr lang="en-US" baseline="0" dirty="0"/>
              <a:t>Don’t put too much information on slides</a:t>
            </a:r>
          </a:p>
          <a:p>
            <a:pPr marL="171450" indent="-171450">
              <a:buFontTx/>
              <a:buChar char="-"/>
            </a:pPr>
            <a:r>
              <a:rPr lang="en-US" baseline="0" dirty="0"/>
              <a:t>Use relevant images as much as possible</a:t>
            </a:r>
          </a:p>
          <a:p>
            <a:pPr marL="171450" indent="-171450">
              <a:buFontTx/>
              <a:buChar char="-"/>
            </a:pPr>
            <a:r>
              <a:rPr lang="en-US" baseline="0" dirty="0"/>
              <a:t>A PowerPoint should reinforce what is said by the presenter– but not replace it!</a:t>
            </a:r>
          </a:p>
          <a:p>
            <a:pPr marL="0" indent="0">
              <a:buFontTx/>
              <a:buNone/>
            </a:pPr>
            <a:endParaRPr lang="en-US" baseline="0" dirty="0"/>
          </a:p>
          <a:p>
            <a:pPr marL="0" indent="0">
              <a:buFontTx/>
              <a:buNone/>
            </a:pPr>
            <a:r>
              <a:rPr lang="en-US" baseline="0" dirty="0"/>
              <a:t>Too much information on slides or graphics that aren’t relevant can confuse or distract the audience, so keep text/bullets to a minimum and make sure any graphics are aligned with the content. </a:t>
            </a:r>
          </a:p>
          <a:p>
            <a:pPr marL="0" indent="0">
              <a:buFontTx/>
              <a:buNone/>
            </a:pPr>
            <a:endParaRPr lang="en-US" baseline="0" dirty="0"/>
          </a:p>
          <a:p>
            <a:pPr marL="0" indent="0">
              <a:buFontTx/>
              <a:buNone/>
            </a:pPr>
            <a:r>
              <a:rPr lang="en-US" baseline="0" dirty="0"/>
              <a:t>Remember: PowerPoint is just one potential tool to help reinforce the content of a presentation/training– there are many other options that may be equally or more effective! </a:t>
            </a:r>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dirty="0"/>
          </a:p>
        </p:txBody>
      </p:sp>
    </p:spTree>
    <p:extLst>
      <p:ext uri="{BB962C8B-B14F-4D97-AF65-F5344CB8AC3E}">
        <p14:creationId xmlns:p14="http://schemas.microsoft.com/office/powerpoint/2010/main" val="4137639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already stated,</a:t>
            </a:r>
            <a:r>
              <a:rPr lang="en-US" baseline="0" dirty="0"/>
              <a:t> preparation is key! Write down notes in advance to help prepare, and rehearse to ensure you are ready and have a sense of how long it will take to cover the topics of the presentation. Practice can also help to present more fluidly and to lower nervousness or “stage fright” about presenting. </a:t>
            </a:r>
          </a:p>
          <a:p>
            <a:endParaRPr lang="en-US" baseline="0" dirty="0"/>
          </a:p>
          <a:p>
            <a:r>
              <a:rPr lang="en-US" baseline="0" dirty="0"/>
              <a:t>It is helpful to “frame” topics, with transitions such as “Today we have discussed [x], and now we’ll be providing more insight on [y]. Summarize each topic briefly before moving onto the next to help reiterate main points.</a:t>
            </a:r>
          </a:p>
          <a:p>
            <a:endParaRPr lang="en-US" baseline="0" dirty="0"/>
          </a:p>
          <a:p>
            <a:r>
              <a:rPr lang="en-US" baseline="0" dirty="0"/>
              <a:t>Be sure to keep an eye out for signs of boredom or disengagement by your audience; if they seem disinterested or confused, take note and engage them by asking questions, providing examples, or repeating/rephrasing the information. Do something to stimulate their thinking and engagement to draw them back in. </a:t>
            </a:r>
          </a:p>
          <a:p>
            <a:endParaRPr lang="en-US" baseline="0" dirty="0"/>
          </a:p>
          <a:p>
            <a:r>
              <a:rPr lang="en-US" baseline="0" dirty="0"/>
              <a:t>If providing handouts, it may be helpful to give them out following the presentation rather than before to avoid distraction.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dirty="0"/>
          </a:p>
        </p:txBody>
      </p:sp>
    </p:spTree>
    <p:extLst>
      <p:ext uri="{BB962C8B-B14F-4D97-AF65-F5344CB8AC3E}">
        <p14:creationId xmlns:p14="http://schemas.microsoft.com/office/powerpoint/2010/main" val="27344505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Group Activity: </a:t>
            </a:r>
            <a:r>
              <a:rPr lang="en-US" sz="1200" kern="1200" dirty="0">
                <a:solidFill>
                  <a:schemeClr val="tx1"/>
                </a:solidFill>
                <a:effectLst/>
                <a:latin typeface="+mn-lt"/>
                <a:ea typeface="+mn-ea"/>
                <a:cs typeface="+mn-cs"/>
              </a:rPr>
              <a:t>Ask facilitator to separate individuals in groups. Assign secondary facilitators to each group. </a:t>
            </a:r>
          </a:p>
          <a:p>
            <a:pPr lvl="0"/>
            <a:r>
              <a:rPr lang="en-US" sz="1200" kern="1200" dirty="0">
                <a:solidFill>
                  <a:schemeClr val="tx1"/>
                </a:solidFill>
                <a:effectLst/>
                <a:latin typeface="+mn-lt"/>
                <a:ea typeface="+mn-ea"/>
                <a:cs typeface="+mn-cs"/>
              </a:rPr>
              <a:t>Ask each individual in the group to take the next 10 minutes and think about a five-minute presentation they will give to their group on a topic of choice that they know well. It does not have to be related to work! It can be cooking, driving, playing games, etc.</a:t>
            </a:r>
          </a:p>
          <a:p>
            <a:pPr lvl="0"/>
            <a:r>
              <a:rPr lang="en-US" sz="1200" kern="1200" dirty="0">
                <a:solidFill>
                  <a:schemeClr val="tx1"/>
                </a:solidFill>
                <a:effectLst/>
                <a:latin typeface="+mn-lt"/>
                <a:ea typeface="+mn-ea"/>
                <a:cs typeface="+mn-cs"/>
              </a:rPr>
              <a:t>Before letting the groups work on their presentations, stress that they should determine their goals and audience of the presentation. Tell them that during the presentation, they should provide a brief introduction, present the content, and have a conclusion. They also should give a clear “take home message.”</a:t>
            </a:r>
          </a:p>
          <a:p>
            <a:pPr lvl="0"/>
            <a:r>
              <a:rPr lang="en-US" sz="1200" b="1" kern="1200" dirty="0">
                <a:solidFill>
                  <a:schemeClr val="tx1"/>
                </a:solidFill>
                <a:effectLst/>
                <a:latin typeface="+mn-lt"/>
                <a:ea typeface="+mn-ea"/>
                <a:cs typeface="+mn-cs"/>
              </a:rPr>
              <a:t>Facilitator demonstration:</a:t>
            </a:r>
            <a:r>
              <a:rPr lang="en-US" sz="1200" kern="1200" dirty="0">
                <a:solidFill>
                  <a:schemeClr val="tx1"/>
                </a:solidFill>
                <a:effectLst/>
                <a:latin typeface="+mn-lt"/>
                <a:ea typeface="+mn-ea"/>
                <a:cs typeface="+mn-cs"/>
              </a:rPr>
              <a:t> The facilitator takes their own advice and conducts a 5-minute presentation using these principles on a topic of their choice. Have the participants keep time.</a:t>
            </a:r>
          </a:p>
          <a:p>
            <a:pPr lvl="0"/>
            <a:r>
              <a:rPr lang="en-US" sz="1200" b="1" kern="1200" dirty="0">
                <a:solidFill>
                  <a:schemeClr val="tx1"/>
                </a:solidFill>
                <a:effectLst/>
                <a:latin typeface="+mn-lt"/>
                <a:ea typeface="+mn-ea"/>
                <a:cs typeface="+mn-cs"/>
              </a:rPr>
              <a:t>Individual presentations within groups:</a:t>
            </a:r>
            <a:r>
              <a:rPr lang="en-US" sz="1200" kern="1200" dirty="0">
                <a:solidFill>
                  <a:schemeClr val="tx1"/>
                </a:solidFill>
                <a:effectLst/>
                <a:latin typeface="+mn-lt"/>
                <a:ea typeface="+mn-ea"/>
                <a:cs typeface="+mn-cs"/>
              </a:rPr>
              <a:t> Have each group member then deliver the presentation, allowing for a minute of reflection after each.</a:t>
            </a:r>
          </a:p>
          <a:p>
            <a:r>
              <a:rPr lang="en-US" sz="1200" kern="1200" dirty="0">
                <a:solidFill>
                  <a:schemeClr val="tx1"/>
                </a:solidFill>
                <a:effectLst/>
                <a:latin typeface="+mn-lt"/>
                <a:ea typeface="+mn-ea"/>
                <a:cs typeface="+mn-cs"/>
              </a:rPr>
              <a:t>Expected time for activity: 45 minutes </a:t>
            </a:r>
            <a:r>
              <a:rPr lang="en-US" dirty="0">
                <a:effectLst/>
              </a:rPr>
              <a:t> </a:t>
            </a:r>
            <a:r>
              <a:rPr lang="en-US" sz="1200" kern="1200" dirty="0">
                <a:solidFill>
                  <a:schemeClr val="tx1"/>
                </a:solidFill>
                <a:effectLst/>
                <a:latin typeface="+mn-lt"/>
                <a:ea typeface="+mn-ea"/>
                <a:cs typeface="+mn-cs"/>
              </a:rPr>
              <a:t> I think it will be helpful to add some of these details in the notes section of slide 12. </a:t>
            </a:r>
            <a:r>
              <a:rPr lang="en-US" sz="1200" kern="1200">
                <a:solidFill>
                  <a:schemeClr val="tx1"/>
                </a:solidFill>
                <a:effectLst/>
                <a:latin typeface="+mn-lt"/>
                <a:ea typeface="+mn-ea"/>
                <a:cs typeface="+mn-cs"/>
              </a:rPr>
              <a:t>I would also add that presentations will be within groups is bullet 1 and not to the larger group. </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dirty="0"/>
          </a:p>
        </p:txBody>
      </p:sp>
    </p:spTree>
    <p:extLst>
      <p:ext uri="{BB962C8B-B14F-4D97-AF65-F5344CB8AC3E}">
        <p14:creationId xmlns:p14="http://schemas.microsoft.com/office/powerpoint/2010/main" val="3731219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Learning Pyramid:</a:t>
            </a:r>
            <a:r>
              <a:rPr lang="en-US" b="0" dirty="0"/>
              <a:t> Focus here on how the percentages represent how adults learn material. They recall only 5% of lecture but 90% of information they teach to others. That is why this training has been focused specifically on the bottom rungs of the pyramid – demonstration, discussion, practice doing, and teaching others. </a:t>
            </a:r>
            <a:endParaRPr lang="en-US" b="1"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26562722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Job Aid: </a:t>
            </a:r>
            <a:r>
              <a:rPr lang="en-US" b="0" dirty="0"/>
              <a:t>Ask participants to take out their job aid and review the tips presented on these slides.</a:t>
            </a:r>
          </a:p>
          <a:p>
            <a:endParaRPr lang="en-US" b="0" dirty="0"/>
          </a:p>
          <a:p>
            <a:r>
              <a:rPr lang="en-US" dirty="0"/>
              <a:t>Any</a:t>
            </a:r>
            <a:r>
              <a:rPr lang="en-US" baseline="0" dirty="0"/>
              <a:t> good presentation or training begins with proper preparation. You’ll likely find that putting some time into choosing your audience, understanding their motivations and interests, and tailoring the content to their needs, will go a long ways to making your training interesting and effective. With public health at stake, it is worth investing some time into this process!</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2352634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After</a:t>
            </a:r>
            <a:r>
              <a:rPr lang="en-US" baseline="0" dirty="0"/>
              <a:t> determining who your audience is,</a:t>
            </a:r>
            <a:r>
              <a:rPr lang="en-US" dirty="0"/>
              <a:t> it</a:t>
            </a:r>
            <a:r>
              <a:rPr lang="en-US" baseline="0" dirty="0"/>
              <a:t> would be beneficial to conduct some type of needs assessment prior to your training in order to understand their interests and motivations.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Ask these questions: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aseline="0" dirty="0"/>
              <a:t>Who are these people? What are their jobs/professional interests in this training topic?</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aseline="0" dirty="0"/>
              <a:t>What do they already know about public health at POE?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aseline="0" dirty="0"/>
              <a:t>How will this training benefit them/their 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a:t>
            </a:r>
            <a:r>
              <a:rPr lang="en-US" baseline="0" dirty="0"/>
              <a:t> needs assessment involves learning about the needs of your target audience: basically, who they are, what they already know, and what they need to know in order to successfully carry out the tasks that are the subject of the training. Training materials should be tailored to information gained through a needs assessment. This may be done in advance of the workshop or training, or when it begins; however, keep in mind that conducting a needs assessment on the first day will require that the facilitator be flexible with the agenda and content. </a:t>
            </a:r>
            <a:endParaRPr lang="en-US"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2988812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Determine the </a:t>
            </a:r>
            <a:r>
              <a:rPr lang="en-US"/>
              <a:t>main objective </a:t>
            </a:r>
            <a:r>
              <a:rPr lang="en-US" dirty="0"/>
              <a:t>of your training, and what you wish your trainees to learn/be able to do following the training. Consider how you can best help your students to learn, what they need to know, the context in which the training content will be used, etc.</a:t>
            </a:r>
            <a:r>
              <a:rPr lang="en-US" baseline="0" dirty="0"/>
              <a:t> </a:t>
            </a:r>
          </a:p>
          <a:p>
            <a:endParaRPr lang="en-US" baseline="0" dirty="0"/>
          </a:p>
          <a:p>
            <a:r>
              <a:rPr lang="en-US" baseline="0" dirty="0"/>
              <a:t>Consider structuring your lecture/training like a “three-act play”– with an introduction, body, and conclusion.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713753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First begin with an introduction to present the learning objectives (i.e., what your</a:t>
            </a:r>
            <a:r>
              <a:rPr lang="en-US" baseline="0" dirty="0"/>
              <a:t> trainees will be able to do with the information/tools gained through the training). This is important to helping the trainees understand the relevance of what they will be learning in their work and lives. Help them to understand why they need this information.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Provide an outline, or “road map” of the content that will be discussed during the training to help trainees anticipate the learning sequence. This may also help to lower any anxiety they feel about the quantity of information that will be discussed. </a:t>
            </a:r>
            <a:endParaRPr lang="en-US"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3857610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content, or body, of the lecture or training should focus on the most important information that you want your trainees to learn. For any given topic area, you will not be able to cover everything– so be strategic with what you present and provide references or suggestions on where they may acquire more in-depth information if desired.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Keep in mind that adults learn best when information is presented slowly and thoroughly, so don’t rush through too many topic areas– especially if the information is new or challenging.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more you can link the information to the trainees’ work or lives, the better. Make sure to emphasize the usefulness of the topic and give examples. </a:t>
            </a:r>
            <a:endParaRPr lang="en-US"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4061337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Research shows that it is helpful to break</a:t>
            </a:r>
            <a:r>
              <a:rPr lang="en-US" baseline="0" dirty="0"/>
              <a:t> up content area into 15-20 minute “chunks” (since attention starts decreasing around this time), and to reinforce content covered during these short periods with questions or an activity that requires active participation. This also helps participants to create connections between what is learned and its application.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dirty="0"/>
          </a:p>
        </p:txBody>
      </p:sp>
    </p:spTree>
    <p:extLst>
      <p:ext uri="{BB962C8B-B14F-4D97-AF65-F5344CB8AC3E}">
        <p14:creationId xmlns:p14="http://schemas.microsoft.com/office/powerpoint/2010/main" val="950753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Conclude the lecture or</a:t>
            </a:r>
            <a:r>
              <a:rPr lang="en-US" baseline="0" dirty="0"/>
              <a:t> training with a “take home message”: the key message you want your trainees to remember and implement. Your conclusion can be a reminder of key points/messages, a review of concepts– a summary of what was discussed. Make sure that the conclusion is relevant to the content and objective. </a:t>
            </a:r>
          </a:p>
          <a:p>
            <a:endParaRPr lang="en-US" baseline="0" dirty="0"/>
          </a:p>
          <a:p>
            <a:r>
              <a:rPr lang="en-US" baseline="0" dirty="0"/>
              <a:t>Allow time for questions and discussion before moving into the next topic area (if there is one). When transitioning, provide the “bridge” or ensure that the relevance of the next topic to the previous one is clear.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dirty="0"/>
          </a:p>
        </p:txBody>
      </p:sp>
    </p:spTree>
    <p:extLst>
      <p:ext uri="{BB962C8B-B14F-4D97-AF65-F5344CB8AC3E}">
        <p14:creationId xmlns:p14="http://schemas.microsoft.com/office/powerpoint/2010/main" val="15147265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4/26/2021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4/26/2021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4/26/2021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4/26/2021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b="1" dirty="0"/>
              <a:t>Adult Learning Principles</a:t>
            </a:r>
          </a:p>
        </p:txBody>
      </p:sp>
      <p:sp>
        <p:nvSpPr>
          <p:cNvPr id="3" name="Subtitle 2"/>
          <p:cNvSpPr>
            <a:spLocks noGrp="1"/>
          </p:cNvSpPr>
          <p:nvPr>
            <p:ph type="subTitle" idx="1"/>
          </p:nvPr>
        </p:nvSpPr>
        <p:spPr>
          <a:xfrm>
            <a:off x="1154954" y="4754162"/>
            <a:ext cx="8825658" cy="1612131"/>
          </a:xfrm>
        </p:spPr>
        <p:txBody>
          <a:bodyPr/>
          <a:lstStyle/>
          <a:p>
            <a:r>
              <a:rPr lang="en-US" dirty="0"/>
              <a:t>How to develop and deliver training to adults</a:t>
            </a:r>
          </a:p>
          <a:p>
            <a:r>
              <a:rPr lang="en-US" dirty="0"/>
              <a:t>Master Training Program</a:t>
            </a:r>
          </a:p>
          <a:p>
            <a:r>
              <a:rPr lang="en-US" dirty="0"/>
              <a:t>[</a:t>
            </a:r>
            <a:r>
              <a:rPr lang="en-US" dirty="0">
                <a:solidFill>
                  <a:srgbClr val="FF0000"/>
                </a:solidFill>
              </a:rPr>
              <a:t>date</a:t>
            </a:r>
            <a:r>
              <a:rPr lang="en-US" dirty="0"/>
              <a:t>]</a:t>
            </a:r>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Tips for Effective Use of PowerPoint</a:t>
            </a:r>
          </a:p>
        </p:txBody>
      </p:sp>
      <p:sp>
        <p:nvSpPr>
          <p:cNvPr id="3" name="Content Placeholder 2"/>
          <p:cNvSpPr>
            <a:spLocks noGrp="1"/>
          </p:cNvSpPr>
          <p:nvPr>
            <p:ph idx="1"/>
          </p:nvPr>
        </p:nvSpPr>
        <p:spPr>
          <a:xfrm>
            <a:off x="651353" y="2471737"/>
            <a:ext cx="9452904" cy="3740063"/>
          </a:xfrm>
        </p:spPr>
        <p:txBody>
          <a:bodyPr>
            <a:normAutofit/>
          </a:bodyPr>
          <a:lstStyle/>
          <a:p>
            <a:r>
              <a:rPr lang="en-US" dirty="0"/>
              <a:t>Keep layouts simple and avoid putting too much information on slides</a:t>
            </a:r>
          </a:p>
          <a:p>
            <a:r>
              <a:rPr lang="en-US" dirty="0"/>
              <a:t>Use images as much as possible, as they are easier to remember than text</a:t>
            </a:r>
          </a:p>
          <a:p>
            <a:pPr lvl="1"/>
            <a:r>
              <a:rPr lang="en-US" dirty="0"/>
              <a:t>Avoid irrelevant images, which can be distracting</a:t>
            </a:r>
          </a:p>
          <a:p>
            <a:r>
              <a:rPr lang="en-US" dirty="0"/>
              <a:t>Limit the number of bullets and the amount of text on each slide</a:t>
            </a:r>
          </a:p>
          <a:p>
            <a:r>
              <a:rPr lang="en-US" dirty="0"/>
              <a:t>Choose background and text colors that are harmonious, with text that is clear and easy to read</a:t>
            </a:r>
          </a:p>
          <a:p>
            <a:r>
              <a:rPr lang="en-US" dirty="0"/>
              <a:t>When presenting data, use clear graphics and keep unnecessary information to a minimum</a:t>
            </a:r>
          </a:p>
          <a:p>
            <a:r>
              <a:rPr lang="en-US" dirty="0"/>
              <a:t>PowerPoints and other presentation tools should serve to reinforce content but are not required and should not replace a well-prepared presenter!</a:t>
            </a:r>
          </a:p>
          <a:p>
            <a:pPr marL="0" indent="0">
              <a:buNone/>
            </a:pPr>
            <a:endParaRPr lang="en-US" dirty="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9268" y="2471737"/>
            <a:ext cx="2307431" cy="1538287"/>
          </a:xfrm>
          <a:prstGeom prst="rect">
            <a:avLst/>
          </a:prstGeom>
        </p:spPr>
      </p:pic>
    </p:spTree>
    <p:extLst>
      <p:ext uri="{BB962C8B-B14F-4D97-AF65-F5344CB8AC3E}">
        <p14:creationId xmlns:p14="http://schemas.microsoft.com/office/powerpoint/2010/main" val="130862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0248" y="1063416"/>
            <a:ext cx="5174433" cy="706964"/>
          </a:xfrm>
        </p:spPr>
        <p:txBody>
          <a:bodyPr/>
          <a:lstStyle/>
          <a:p>
            <a:pPr algn="ctr"/>
            <a:r>
              <a:rPr lang="en-US" dirty="0"/>
              <a:t>Tips for Presenting </a:t>
            </a:r>
          </a:p>
        </p:txBody>
      </p:sp>
      <p:sp>
        <p:nvSpPr>
          <p:cNvPr id="3" name="Content Placeholder 2"/>
          <p:cNvSpPr>
            <a:spLocks noGrp="1"/>
          </p:cNvSpPr>
          <p:nvPr>
            <p:ph idx="1"/>
          </p:nvPr>
        </p:nvSpPr>
        <p:spPr/>
        <p:txBody>
          <a:bodyPr>
            <a:noAutofit/>
          </a:bodyPr>
          <a:lstStyle/>
          <a:p>
            <a:r>
              <a:rPr lang="en-US" sz="2000" dirty="0"/>
              <a:t>Explain the content and provide links when transitioning topic areas</a:t>
            </a:r>
          </a:p>
          <a:p>
            <a:r>
              <a:rPr lang="en-US" sz="2000" dirty="0"/>
              <a:t>Include brief summaries when concluding long topic areas</a:t>
            </a:r>
          </a:p>
          <a:p>
            <a:r>
              <a:rPr lang="en-US" sz="2000" dirty="0"/>
              <a:t>Pay attention to the participants for signs of disengagement or lack of understanding; repeat, rephrase, ask questions, and provide examples when needed</a:t>
            </a:r>
          </a:p>
          <a:p>
            <a:r>
              <a:rPr lang="en-US" sz="2000" dirty="0"/>
              <a:t>Provide handouts at the end of the lecture rather than the beginning to avoid distraction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463" y="704006"/>
            <a:ext cx="1518979" cy="1518979"/>
          </a:xfrm>
          <a:prstGeom prst="rect">
            <a:avLst/>
          </a:prstGeom>
        </p:spPr>
      </p:pic>
    </p:spTree>
    <p:extLst>
      <p:ext uri="{BB962C8B-B14F-4D97-AF65-F5344CB8AC3E}">
        <p14:creationId xmlns:p14="http://schemas.microsoft.com/office/powerpoint/2010/main" val="30910095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in Groups: </a:t>
            </a:r>
            <a:br>
              <a:rPr lang="en-US" dirty="0"/>
            </a:br>
            <a:r>
              <a:rPr lang="en-US" dirty="0"/>
              <a:t>Give a Practice Presentation</a:t>
            </a:r>
          </a:p>
        </p:txBody>
      </p:sp>
      <p:sp>
        <p:nvSpPr>
          <p:cNvPr id="3" name="Content Placeholder 2"/>
          <p:cNvSpPr>
            <a:spLocks noGrp="1"/>
          </p:cNvSpPr>
          <p:nvPr>
            <p:ph idx="1"/>
          </p:nvPr>
        </p:nvSpPr>
        <p:spPr>
          <a:xfrm>
            <a:off x="363255" y="2603500"/>
            <a:ext cx="11157231" cy="3416300"/>
          </a:xfrm>
        </p:spPr>
        <p:txBody>
          <a:bodyPr>
            <a:noAutofit/>
          </a:bodyPr>
          <a:lstStyle/>
          <a:p>
            <a:r>
              <a:rPr lang="en-US" sz="2000" dirty="0"/>
              <a:t>Prepare a five minute oral presentation on a topic of choice that you know well</a:t>
            </a:r>
          </a:p>
          <a:p>
            <a:pPr lvl="1"/>
            <a:r>
              <a:rPr lang="en-US" sz="2000" dirty="0"/>
              <a:t>Examples: using a SmartPhone, planting a garden, cooking your favorite meal, conducting data analysis, etc.</a:t>
            </a:r>
          </a:p>
          <a:p>
            <a:pPr lvl="1"/>
            <a:r>
              <a:rPr lang="en-US" sz="2000" dirty="0"/>
              <a:t>Determine your audience</a:t>
            </a:r>
          </a:p>
          <a:p>
            <a:pPr lvl="1"/>
            <a:r>
              <a:rPr lang="en-US" sz="2000" dirty="0"/>
              <a:t>Define the goal of your presentation</a:t>
            </a:r>
          </a:p>
          <a:p>
            <a:pPr lvl="1"/>
            <a:r>
              <a:rPr lang="en-US" sz="2000" dirty="0"/>
              <a:t>Provide a brief introduction, present the content, and conclude</a:t>
            </a:r>
          </a:p>
          <a:p>
            <a:pPr lvl="1"/>
            <a:r>
              <a:rPr lang="en-US" sz="2000" dirty="0"/>
              <a:t>Give a clear “take home message”</a:t>
            </a:r>
          </a:p>
          <a:p>
            <a:r>
              <a:rPr lang="en-US" sz="2000" dirty="0"/>
              <a:t>Presentations to be given in small groups</a:t>
            </a:r>
          </a:p>
          <a:p>
            <a:pPr marL="0" indent="0">
              <a:buNone/>
            </a:pPr>
            <a:r>
              <a:rPr lang="en-US" sz="2000" dirty="0"/>
              <a:t>Tips: Speak clearly, make eye contact, and SMILE!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1428" y="3482699"/>
            <a:ext cx="2562223" cy="3202778"/>
          </a:xfrm>
          <a:prstGeom prst="rect">
            <a:avLst/>
          </a:prstGeom>
        </p:spPr>
      </p:pic>
    </p:spTree>
    <p:extLst>
      <p:ext uri="{BB962C8B-B14F-4D97-AF65-F5344CB8AC3E}">
        <p14:creationId xmlns:p14="http://schemas.microsoft.com/office/powerpoint/2010/main" val="16695616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00D574E-F102-4EDB-861C-21157AD79C6E}"/>
              </a:ext>
            </a:extLst>
          </p:cNvPr>
          <p:cNvSpPr>
            <a:spLocks noGrp="1"/>
          </p:cNvSpPr>
          <p:nvPr>
            <p:ph type="title"/>
          </p:nvPr>
        </p:nvSpPr>
        <p:spPr/>
        <p:txBody>
          <a:bodyPr/>
          <a:lstStyle/>
          <a:p>
            <a:r>
              <a:rPr lang="en-GB" dirty="0"/>
              <a:t>Generic Lesson Plan</a:t>
            </a:r>
            <a:endParaRPr lang="en-UG" dirty="0"/>
          </a:p>
        </p:txBody>
      </p:sp>
      <p:sp>
        <p:nvSpPr>
          <p:cNvPr id="3" name="Espace réservé du contenu 2">
            <a:extLst>
              <a:ext uri="{FF2B5EF4-FFF2-40B4-BE49-F238E27FC236}">
                <a16:creationId xmlns:a16="http://schemas.microsoft.com/office/drawing/2014/main" id="{180467C5-C50E-41BC-B628-5C746F75246E}"/>
              </a:ext>
            </a:extLst>
          </p:cNvPr>
          <p:cNvSpPr>
            <a:spLocks noGrp="1"/>
          </p:cNvSpPr>
          <p:nvPr>
            <p:ph idx="1"/>
          </p:nvPr>
        </p:nvSpPr>
        <p:spPr>
          <a:xfrm>
            <a:off x="1154955" y="2074460"/>
            <a:ext cx="8761412" cy="4783539"/>
          </a:xfrm>
        </p:spPr>
        <p:txBody>
          <a:bodyPr>
            <a:normAutofit fontScale="32500" lnSpcReduction="20000"/>
          </a:bodyPr>
          <a:lstStyle/>
          <a:p>
            <a:r>
              <a:rPr lang="en-US" sz="7200" b="1" dirty="0">
                <a:solidFill>
                  <a:schemeClr val="tx1"/>
                </a:solidFill>
                <a:effectLst/>
              </a:rPr>
              <a:t>Instructional Lesson plan</a:t>
            </a:r>
          </a:p>
          <a:p>
            <a:pPr lvl="1"/>
            <a:r>
              <a:rPr lang="en-US" sz="7000" dirty="0">
                <a:solidFill>
                  <a:schemeClr val="tx1"/>
                </a:solidFill>
                <a:effectLst/>
              </a:rPr>
              <a:t>Lessons topic</a:t>
            </a:r>
          </a:p>
          <a:p>
            <a:pPr lvl="1"/>
            <a:r>
              <a:rPr lang="en-US" sz="7000" dirty="0">
                <a:solidFill>
                  <a:schemeClr val="tx1"/>
                </a:solidFill>
                <a:effectLst/>
              </a:rPr>
              <a:t>Audience</a:t>
            </a:r>
          </a:p>
          <a:p>
            <a:pPr lvl="1"/>
            <a:r>
              <a:rPr lang="en-US" sz="7000" dirty="0">
                <a:solidFill>
                  <a:schemeClr val="tx1"/>
                </a:solidFill>
              </a:rPr>
              <a:t>Instructor</a:t>
            </a:r>
          </a:p>
          <a:p>
            <a:pPr lvl="1"/>
            <a:r>
              <a:rPr lang="en-US" sz="7000" dirty="0">
                <a:solidFill>
                  <a:schemeClr val="tx1"/>
                </a:solidFill>
              </a:rPr>
              <a:t>Learning goal</a:t>
            </a:r>
          </a:p>
          <a:p>
            <a:r>
              <a:rPr lang="en-US" sz="7200" b="1" dirty="0">
                <a:solidFill>
                  <a:schemeClr val="tx1"/>
                </a:solidFill>
              </a:rPr>
              <a:t>Instructional delivery</a:t>
            </a:r>
          </a:p>
          <a:p>
            <a:pPr lvl="1"/>
            <a:r>
              <a:rPr lang="en-US" sz="7000" kern="1200" dirty="0">
                <a:solidFill>
                  <a:schemeClr val="tx1"/>
                </a:solidFill>
                <a:effectLst/>
                <a:latin typeface="+mn-lt"/>
                <a:ea typeface="+mn-ea"/>
                <a:cs typeface="+mn-cs"/>
              </a:rPr>
              <a:t>Introduction: </a:t>
            </a:r>
            <a:endParaRPr lang="en-UG" sz="7000" kern="1200" dirty="0">
              <a:solidFill>
                <a:schemeClr val="tx1"/>
              </a:solidFill>
              <a:effectLst/>
              <a:latin typeface="+mn-lt"/>
              <a:ea typeface="+mn-ea"/>
              <a:cs typeface="+mn-cs"/>
            </a:endParaRPr>
          </a:p>
          <a:p>
            <a:pPr lvl="1"/>
            <a:r>
              <a:rPr lang="en-US" sz="7000" kern="1200" dirty="0">
                <a:solidFill>
                  <a:schemeClr val="tx1"/>
                </a:solidFill>
                <a:effectLst/>
                <a:latin typeface="+mn-lt"/>
                <a:ea typeface="+mn-ea"/>
                <a:cs typeface="+mn-cs"/>
              </a:rPr>
              <a:t>Body: </a:t>
            </a:r>
            <a:endParaRPr lang="en-UG" sz="7000" kern="1200" dirty="0">
              <a:solidFill>
                <a:schemeClr val="tx1"/>
              </a:solidFill>
              <a:effectLst/>
              <a:latin typeface="+mn-lt"/>
              <a:ea typeface="+mn-ea"/>
              <a:cs typeface="+mn-cs"/>
            </a:endParaRPr>
          </a:p>
          <a:p>
            <a:pPr lvl="1"/>
            <a:r>
              <a:rPr lang="en-US" sz="7000" kern="1200" dirty="0">
                <a:solidFill>
                  <a:schemeClr val="tx1"/>
                </a:solidFill>
                <a:effectLst/>
                <a:latin typeface="+mn-lt"/>
                <a:ea typeface="+mn-ea"/>
                <a:cs typeface="+mn-cs"/>
              </a:rPr>
              <a:t>Conclusion: </a:t>
            </a:r>
          </a:p>
          <a:p>
            <a:r>
              <a:rPr lang="en-US" sz="7200" b="1" dirty="0">
                <a:solidFill>
                  <a:schemeClr val="tx1"/>
                </a:solidFill>
              </a:rPr>
              <a:t>Assessment or evaluation</a:t>
            </a:r>
          </a:p>
          <a:p>
            <a:r>
              <a:rPr lang="en-US" sz="7200" b="1" kern="1200" dirty="0">
                <a:solidFill>
                  <a:schemeClr val="tx1"/>
                </a:solidFill>
                <a:effectLst/>
                <a:latin typeface="+mn-lt"/>
                <a:ea typeface="+mn-ea"/>
                <a:cs typeface="+mn-cs"/>
              </a:rPr>
              <a:t>Mat</a:t>
            </a:r>
            <a:r>
              <a:rPr lang="en-US" sz="7200" b="1" dirty="0">
                <a:solidFill>
                  <a:schemeClr val="tx1"/>
                </a:solidFill>
              </a:rPr>
              <a:t>erials needed</a:t>
            </a:r>
            <a:endParaRPr lang="en-UG" sz="7200" b="1" kern="1200" dirty="0">
              <a:solidFill>
                <a:schemeClr val="tx1"/>
              </a:solidFill>
              <a:effectLst/>
              <a:latin typeface="+mn-lt"/>
              <a:ea typeface="+mn-ea"/>
              <a:cs typeface="+mn-cs"/>
            </a:endParaRPr>
          </a:p>
          <a:p>
            <a:endParaRPr lang="en-UG" dirty="0"/>
          </a:p>
        </p:txBody>
      </p:sp>
      <p:sp>
        <p:nvSpPr>
          <p:cNvPr id="4" name="Espace réservé du numéro de diapositive 3">
            <a:extLst>
              <a:ext uri="{FF2B5EF4-FFF2-40B4-BE49-F238E27FC236}">
                <a16:creationId xmlns:a16="http://schemas.microsoft.com/office/drawing/2014/main" id="{06CAD23E-DF16-4C9E-9C95-03AC9E383D8D}"/>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696547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5A9EE-5202-184B-A54C-57E2644D30FC}"/>
              </a:ext>
            </a:extLst>
          </p:cNvPr>
          <p:cNvSpPr>
            <a:spLocks noGrp="1"/>
          </p:cNvSpPr>
          <p:nvPr>
            <p:ph type="title"/>
          </p:nvPr>
        </p:nvSpPr>
        <p:spPr/>
        <p:txBody>
          <a:bodyPr/>
          <a:lstStyle/>
          <a:p>
            <a:r>
              <a:rPr lang="en-US" dirty="0"/>
              <a:t>How do adults learn?</a:t>
            </a:r>
          </a:p>
        </p:txBody>
      </p:sp>
      <p:sp>
        <p:nvSpPr>
          <p:cNvPr id="3" name="Content Placeholder 2">
            <a:extLst>
              <a:ext uri="{FF2B5EF4-FFF2-40B4-BE49-F238E27FC236}">
                <a16:creationId xmlns:a16="http://schemas.microsoft.com/office/drawing/2014/main" id="{D4B7A6A5-919F-9742-BDE7-73462560BBB9}"/>
              </a:ext>
            </a:extLst>
          </p:cNvPr>
          <p:cNvSpPr>
            <a:spLocks noGrp="1"/>
          </p:cNvSpPr>
          <p:nvPr>
            <p:ph idx="1"/>
          </p:nvPr>
        </p:nvSpPr>
        <p:spPr>
          <a:xfrm>
            <a:off x="469155" y="2592883"/>
            <a:ext cx="5360145" cy="3416300"/>
          </a:xfrm>
        </p:spPr>
        <p:txBody>
          <a:bodyPr/>
          <a:lstStyle/>
          <a:p>
            <a:r>
              <a:rPr lang="en-US" dirty="0"/>
              <a:t>They want to know the ”how” vs. the “what”</a:t>
            </a:r>
          </a:p>
          <a:p>
            <a:r>
              <a:rPr lang="en-US" dirty="0"/>
              <a:t>They need to know how it applies to their everyday life/job</a:t>
            </a:r>
          </a:p>
          <a:p>
            <a:r>
              <a:rPr lang="en-US" dirty="0"/>
              <a:t>They want practical, NOT theoretical</a:t>
            </a:r>
          </a:p>
        </p:txBody>
      </p:sp>
      <p:sp>
        <p:nvSpPr>
          <p:cNvPr id="4" name="Slide Number Placeholder 3">
            <a:extLst>
              <a:ext uri="{FF2B5EF4-FFF2-40B4-BE49-F238E27FC236}">
                <a16:creationId xmlns:a16="http://schemas.microsoft.com/office/drawing/2014/main" id="{20172D00-F401-604D-8A4B-054C3F8E559E}"/>
              </a:ext>
            </a:extLst>
          </p:cNvPr>
          <p:cNvSpPr>
            <a:spLocks noGrp="1"/>
          </p:cNvSpPr>
          <p:nvPr>
            <p:ph type="sldNum" sz="quarter" idx="12"/>
          </p:nvPr>
        </p:nvSpPr>
        <p:spPr/>
        <p:txBody>
          <a:bodyPr/>
          <a:lstStyle/>
          <a:p>
            <a:fld id="{D57F1E4F-1CFF-5643-939E-217C01CDF565}" type="slidenum">
              <a:rPr lang="en-US" smtClean="0"/>
              <a:pPr/>
              <a:t>2</a:t>
            </a:fld>
            <a:endParaRPr lang="en-US" dirty="0"/>
          </a:p>
        </p:txBody>
      </p:sp>
      <p:grpSp>
        <p:nvGrpSpPr>
          <p:cNvPr id="5" name="Group 4">
            <a:extLst>
              <a:ext uri="{FF2B5EF4-FFF2-40B4-BE49-F238E27FC236}">
                <a16:creationId xmlns:a16="http://schemas.microsoft.com/office/drawing/2014/main" id="{72B2C6DC-C890-EC46-B265-5D99CC627C8B}"/>
              </a:ext>
            </a:extLst>
          </p:cNvPr>
          <p:cNvGrpSpPr/>
          <p:nvPr/>
        </p:nvGrpSpPr>
        <p:grpSpPr>
          <a:xfrm>
            <a:off x="5314950" y="2152451"/>
            <a:ext cx="6484124" cy="4318397"/>
            <a:chOff x="2277321" y="1471805"/>
            <a:chExt cx="4894156" cy="4318397"/>
          </a:xfrm>
        </p:grpSpPr>
        <p:sp>
          <p:nvSpPr>
            <p:cNvPr id="6" name="TextBox 5">
              <a:extLst>
                <a:ext uri="{FF2B5EF4-FFF2-40B4-BE49-F238E27FC236}">
                  <a16:creationId xmlns:a16="http://schemas.microsoft.com/office/drawing/2014/main" id="{1C93FD74-880E-6747-8A54-010696C675B1}"/>
                </a:ext>
              </a:extLst>
            </p:cNvPr>
            <p:cNvSpPr txBox="1"/>
            <p:nvPr/>
          </p:nvSpPr>
          <p:spPr>
            <a:xfrm>
              <a:off x="2324099" y="5328537"/>
              <a:ext cx="4800600" cy="461665"/>
            </a:xfrm>
            <a:prstGeom prst="rect">
              <a:avLst/>
            </a:prstGeom>
            <a:noFill/>
          </p:spPr>
          <p:txBody>
            <a:bodyPr wrap="square" rtlCol="0">
              <a:spAutoFit/>
            </a:bodyPr>
            <a:lstStyle/>
            <a:p>
              <a:pPr algn="ctr"/>
              <a:r>
                <a:rPr lang="en-US" sz="1200" dirty="0"/>
                <a:t>The Learning Pyramid Adapted from the National Learning Center </a:t>
              </a:r>
            </a:p>
            <a:p>
              <a:pPr algn="ctr"/>
              <a:r>
                <a:rPr lang="en-US" sz="1200" dirty="0"/>
                <a:t>(The Education Corner, 2018) </a:t>
              </a:r>
            </a:p>
          </p:txBody>
        </p:sp>
        <p:pic>
          <p:nvPicPr>
            <p:cNvPr id="7" name="Picture 6">
              <a:extLst>
                <a:ext uri="{FF2B5EF4-FFF2-40B4-BE49-F238E27FC236}">
                  <a16:creationId xmlns:a16="http://schemas.microsoft.com/office/drawing/2014/main" id="{87C4624B-3128-8A4E-B43D-BB36A3272C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7321" y="1471805"/>
              <a:ext cx="4894156" cy="3934691"/>
            </a:xfrm>
            <a:prstGeom prst="rect">
              <a:avLst/>
            </a:prstGeom>
          </p:spPr>
        </p:pic>
      </p:grpSp>
    </p:spTree>
    <p:extLst>
      <p:ext uri="{BB962C8B-B14F-4D97-AF65-F5344CB8AC3E}">
        <p14:creationId xmlns:p14="http://schemas.microsoft.com/office/powerpoint/2010/main" val="3800598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Preparation</a:t>
            </a:r>
          </a:p>
        </p:txBody>
      </p:sp>
      <p:sp>
        <p:nvSpPr>
          <p:cNvPr id="3" name="Text Placeholder 2"/>
          <p:cNvSpPr>
            <a:spLocks noGrp="1"/>
          </p:cNvSpPr>
          <p:nvPr>
            <p:ph type="body" idx="1"/>
          </p:nvPr>
        </p:nvSpPr>
        <p:spPr>
          <a:xfrm>
            <a:off x="6895558" y="2677644"/>
            <a:ext cx="4663030" cy="2283823"/>
          </a:xfrm>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2990129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31796" y="1063416"/>
            <a:ext cx="8539843" cy="706964"/>
          </a:xfrm>
        </p:spPr>
        <p:txBody>
          <a:bodyPr/>
          <a:lstStyle/>
          <a:p>
            <a:r>
              <a:rPr lang="en-US" dirty="0"/>
              <a:t>Conduct a needs assessment</a:t>
            </a:r>
          </a:p>
        </p:txBody>
      </p:sp>
      <p:sp>
        <p:nvSpPr>
          <p:cNvPr id="3" name="Content Placeholder 2"/>
          <p:cNvSpPr>
            <a:spLocks noGrp="1"/>
          </p:cNvSpPr>
          <p:nvPr>
            <p:ph idx="1"/>
          </p:nvPr>
        </p:nvSpPr>
        <p:spPr>
          <a:xfrm>
            <a:off x="522514" y="2668814"/>
            <a:ext cx="11430000" cy="3911600"/>
          </a:xfrm>
        </p:spPr>
        <p:txBody>
          <a:bodyPr>
            <a:normAutofit/>
          </a:bodyPr>
          <a:lstStyle/>
          <a:p>
            <a:pPr lvl="0"/>
            <a:r>
              <a:rPr lang="en-US" sz="2400" dirty="0"/>
              <a:t>Determine your audience: who will you be training?</a:t>
            </a:r>
          </a:p>
          <a:p>
            <a:pPr lvl="0"/>
            <a:r>
              <a:rPr lang="en-US" sz="2400" dirty="0"/>
              <a:t>Determine the learning needs of your audience</a:t>
            </a:r>
          </a:p>
          <a:p>
            <a:pPr lvl="1"/>
            <a:r>
              <a:rPr lang="en-US" sz="1800" dirty="0"/>
              <a:t>How much do they already know about public health capacity building at POE?</a:t>
            </a:r>
          </a:p>
          <a:p>
            <a:pPr lvl="1"/>
            <a:r>
              <a:rPr lang="en-US" sz="1800" dirty="0"/>
              <a:t>What are their professional backgrounds?</a:t>
            </a:r>
          </a:p>
          <a:p>
            <a:r>
              <a:rPr lang="en-US" sz="2000" dirty="0"/>
              <a:t>Learning needs may be obtained through a questionnaire, by asking the participants on the first day, or through inquiry about the participants in advance of the training</a:t>
            </a:r>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276" y="679572"/>
            <a:ext cx="1576388" cy="1576388"/>
          </a:xfrm>
          <a:prstGeom prst="rect">
            <a:avLst/>
          </a:prstGeom>
        </p:spPr>
      </p:pic>
    </p:spTree>
    <p:extLst>
      <p:ext uri="{BB962C8B-B14F-4D97-AF65-F5344CB8AC3E}">
        <p14:creationId xmlns:p14="http://schemas.microsoft.com/office/powerpoint/2010/main" val="677772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2521" y="2603499"/>
            <a:ext cx="10888218" cy="3780971"/>
          </a:xfrm>
        </p:spPr>
        <p:txBody>
          <a:bodyPr>
            <a:normAutofit/>
          </a:bodyPr>
          <a:lstStyle/>
          <a:p>
            <a:pPr lvl="0"/>
            <a:r>
              <a:rPr lang="en-US" sz="2400" dirty="0"/>
              <a:t>What is the general goal of the training? What do participants need to learn and for what purpose/context?</a:t>
            </a:r>
          </a:p>
          <a:p>
            <a:pPr lvl="0"/>
            <a:r>
              <a:rPr lang="en-US" sz="2400" dirty="0"/>
              <a:t>Consider structuring the content areas to be presented through an </a:t>
            </a:r>
            <a:r>
              <a:rPr lang="en-US" sz="2400" b="1" dirty="0"/>
              <a:t>introduction</a:t>
            </a:r>
            <a:r>
              <a:rPr lang="en-US" sz="2400" dirty="0"/>
              <a:t>, </a:t>
            </a:r>
            <a:r>
              <a:rPr lang="en-US" sz="2400" b="1" dirty="0"/>
              <a:t>body</a:t>
            </a:r>
            <a:r>
              <a:rPr lang="en-US" sz="2400" dirty="0"/>
              <a:t>, and </a:t>
            </a:r>
            <a:r>
              <a:rPr lang="en-US" sz="2400" b="1" dirty="0"/>
              <a:t>conclusion</a:t>
            </a:r>
            <a:endParaRPr lang="en-US" dirty="0"/>
          </a:p>
          <a:p>
            <a:pPr lvl="0"/>
            <a:r>
              <a:rPr lang="en-US" sz="2400" dirty="0"/>
              <a:t>Determine how you will evaluate the lecture or training. Options may include a pre-test/post-test, a quiz, or a skills checklist.</a:t>
            </a:r>
          </a:p>
          <a:p>
            <a:pPr lvl="0"/>
            <a:r>
              <a:rPr lang="en-US" sz="2400" dirty="0"/>
              <a:t>Lesson plan : measurable objectives, introduction, body, conclusion</a:t>
            </a:r>
          </a:p>
          <a:p>
            <a:pPr lvl="0"/>
            <a:endParaRPr lang="en-US" sz="2400" dirty="0"/>
          </a:p>
          <a:p>
            <a:pPr marL="0" lvl="0" indent="0">
              <a:buNone/>
            </a:pPr>
            <a:endParaRPr lang="en-US" sz="24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
        <p:nvSpPr>
          <p:cNvPr id="5" name="Title 1"/>
          <p:cNvSpPr>
            <a:spLocks noGrp="1"/>
          </p:cNvSpPr>
          <p:nvPr>
            <p:ph type="title"/>
          </p:nvPr>
        </p:nvSpPr>
        <p:spPr>
          <a:xfrm>
            <a:off x="2366374" y="1070784"/>
            <a:ext cx="8201866" cy="706964"/>
          </a:xfrm>
        </p:spPr>
        <p:txBody>
          <a:bodyPr/>
          <a:lstStyle/>
          <a:p>
            <a:r>
              <a:rPr lang="en-US" dirty="0"/>
              <a:t>Formulate a general goal and structure the lecture/training</a:t>
            </a:r>
          </a:p>
        </p:txBody>
      </p:sp>
      <p:sp>
        <p:nvSpPr>
          <p:cNvPr id="2" name="Footer Placeholder 1"/>
          <p:cNvSpPr>
            <a:spLocks noGrp="1"/>
          </p:cNvSpPr>
          <p:nvPr>
            <p:ph type="ftr" sz="quarter" idx="11"/>
          </p:nvPr>
        </p:nvSpPr>
        <p:spPr>
          <a:xfrm>
            <a:off x="528358" y="6391838"/>
            <a:ext cx="11030230" cy="323287"/>
          </a:xfrm>
        </p:spPr>
        <p:txBody>
          <a:bodyPr/>
          <a:lstStyle/>
          <a:p>
            <a:r>
              <a:rPr lang="en-US" dirty="0"/>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658" y="666750"/>
            <a:ext cx="1443317" cy="1443317"/>
          </a:xfrm>
          <a:prstGeom prst="rect">
            <a:avLst/>
          </a:prstGeom>
        </p:spPr>
      </p:pic>
    </p:spTree>
    <p:extLst>
      <p:ext uri="{BB962C8B-B14F-4D97-AF65-F5344CB8AC3E}">
        <p14:creationId xmlns:p14="http://schemas.microsoft.com/office/powerpoint/2010/main" val="537595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192" y="2603500"/>
            <a:ext cx="11327363" cy="3834622"/>
          </a:xfrm>
        </p:spPr>
        <p:txBody>
          <a:bodyPr>
            <a:normAutofit/>
          </a:bodyPr>
          <a:lstStyle/>
          <a:p>
            <a:pPr lvl="1"/>
            <a:r>
              <a:rPr lang="en-US" sz="2400" dirty="0"/>
              <a:t>Present learning objectives - </a:t>
            </a:r>
            <a:r>
              <a:rPr lang="en-US" sz="2200" dirty="0"/>
              <a:t>To the extent possible, make them SMART! (Specific, measurable, achievable, realistic, and time-bound)</a:t>
            </a:r>
          </a:p>
          <a:p>
            <a:pPr lvl="1"/>
            <a:r>
              <a:rPr lang="en-US" sz="2400" dirty="0"/>
              <a:t>Define what the participants will be able to do/know following the conclusion of the workshop or training– what are the deliverables?</a:t>
            </a:r>
          </a:p>
          <a:p>
            <a:pPr lvl="1"/>
            <a:r>
              <a:rPr lang="en-US" sz="2400" dirty="0"/>
              <a:t>Highlight the value added or importance of the content to the participants’ work and/or life</a:t>
            </a:r>
          </a:p>
          <a:p>
            <a:pPr lvl="1"/>
            <a:r>
              <a:rPr lang="en-US" sz="2400" dirty="0"/>
              <a:t>Outline the content to be discussed</a:t>
            </a:r>
          </a:p>
          <a:p>
            <a:pPr lvl="0"/>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
        <p:nvSpPr>
          <p:cNvPr id="5" name="Title 1"/>
          <p:cNvSpPr>
            <a:spLocks noGrp="1"/>
          </p:cNvSpPr>
          <p:nvPr>
            <p:ph type="title"/>
          </p:nvPr>
        </p:nvSpPr>
        <p:spPr>
          <a:xfrm>
            <a:off x="2788554" y="1049062"/>
            <a:ext cx="8761413" cy="706964"/>
          </a:xfrm>
        </p:spPr>
        <p:txBody>
          <a:bodyPr/>
          <a:lstStyle/>
          <a:p>
            <a:r>
              <a:rPr lang="en-US" dirty="0"/>
              <a:t>Introduction</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1400" y="679572"/>
            <a:ext cx="1856650" cy="1856650"/>
          </a:xfrm>
          <a:prstGeom prst="rect">
            <a:avLst/>
          </a:prstGeom>
        </p:spPr>
      </p:pic>
    </p:spTree>
    <p:extLst>
      <p:ext uri="{BB962C8B-B14F-4D97-AF65-F5344CB8AC3E}">
        <p14:creationId xmlns:p14="http://schemas.microsoft.com/office/powerpoint/2010/main" val="16038313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192" y="2603500"/>
            <a:ext cx="11327363" cy="3834622"/>
          </a:xfrm>
        </p:spPr>
        <p:txBody>
          <a:bodyPr>
            <a:normAutofit/>
          </a:bodyPr>
          <a:lstStyle/>
          <a:p>
            <a:pPr lvl="1"/>
            <a:r>
              <a:rPr lang="en-US" sz="2400" dirty="0"/>
              <a:t>Introduce the most important information</a:t>
            </a:r>
          </a:p>
          <a:p>
            <a:pPr lvl="1"/>
            <a:r>
              <a:rPr lang="en-US" sz="2400" dirty="0"/>
              <a:t>Spend the most time on topics that require the most explanation or are difficult to understand</a:t>
            </a:r>
          </a:p>
          <a:p>
            <a:pPr lvl="1"/>
            <a:r>
              <a:rPr lang="en-US" sz="2400" dirty="0"/>
              <a:t>Learning is easiest when fewer topics are presented clearly and explained well than when introducing many topics at once</a:t>
            </a:r>
          </a:p>
          <a:p>
            <a:pPr lvl="1"/>
            <a:r>
              <a:rPr lang="en-US" sz="2400" dirty="0"/>
              <a:t>Information should be useful and relevant, ideally linked to what participants already know</a:t>
            </a:r>
          </a:p>
          <a:p>
            <a:pPr lvl="2"/>
            <a:r>
              <a:rPr lang="en-US" sz="2200" i="1" dirty="0"/>
              <a:t>Keep in mind that adults are most interested in learning information and skills that can be applied to their work or life!</a:t>
            </a:r>
          </a:p>
          <a:p>
            <a:pPr lvl="0"/>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
        <p:nvSpPr>
          <p:cNvPr id="5" name="Title 1"/>
          <p:cNvSpPr>
            <a:spLocks noGrp="1"/>
          </p:cNvSpPr>
          <p:nvPr>
            <p:ph type="title"/>
          </p:nvPr>
        </p:nvSpPr>
        <p:spPr>
          <a:xfrm>
            <a:off x="2429326" y="976233"/>
            <a:ext cx="8761413" cy="706964"/>
          </a:xfrm>
        </p:spPr>
        <p:txBody>
          <a:bodyPr/>
          <a:lstStyle/>
          <a:p>
            <a:r>
              <a:rPr lang="en-US" dirty="0"/>
              <a:t>Body (or content)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521" y="623087"/>
            <a:ext cx="1896551" cy="1886271"/>
          </a:xfrm>
          <a:prstGeom prst="rect">
            <a:avLst/>
          </a:prstGeom>
        </p:spPr>
      </p:pic>
    </p:spTree>
    <p:extLst>
      <p:ext uri="{BB962C8B-B14F-4D97-AF65-F5344CB8AC3E}">
        <p14:creationId xmlns:p14="http://schemas.microsoft.com/office/powerpoint/2010/main" val="1586853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   Body (or content)-- continued</a:t>
            </a:r>
          </a:p>
        </p:txBody>
      </p:sp>
      <p:sp>
        <p:nvSpPr>
          <p:cNvPr id="3" name="Content Placeholder 2"/>
          <p:cNvSpPr>
            <a:spLocks noGrp="1"/>
          </p:cNvSpPr>
          <p:nvPr>
            <p:ph idx="1"/>
          </p:nvPr>
        </p:nvSpPr>
        <p:spPr>
          <a:xfrm>
            <a:off x="590550" y="2603500"/>
            <a:ext cx="10953749" cy="3416300"/>
          </a:xfrm>
        </p:spPr>
        <p:txBody>
          <a:bodyPr>
            <a:normAutofit/>
          </a:bodyPr>
          <a:lstStyle/>
          <a:p>
            <a:r>
              <a:rPr lang="en-US" sz="2400" dirty="0"/>
              <a:t>Engage participants through discussions, examples, and questions</a:t>
            </a:r>
          </a:p>
          <a:p>
            <a:r>
              <a:rPr lang="en-US" sz="2400" dirty="0"/>
              <a:t>Attention capacity decreases after 20 minutes, so consider “chunking” learning segments into short periods followed by activities or group discussions to engage the participants and/or apply the knowledge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521" y="671513"/>
            <a:ext cx="1847862" cy="1837846"/>
          </a:xfrm>
          <a:prstGeom prst="rect">
            <a:avLst/>
          </a:prstGeom>
        </p:spPr>
      </p:pic>
    </p:spTree>
    <p:extLst>
      <p:ext uri="{BB962C8B-B14F-4D97-AF65-F5344CB8AC3E}">
        <p14:creationId xmlns:p14="http://schemas.microsoft.com/office/powerpoint/2010/main" val="37885071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2807" y="989852"/>
            <a:ext cx="7116522" cy="706964"/>
          </a:xfrm>
        </p:spPr>
        <p:txBody>
          <a:bodyPr/>
          <a:lstStyle/>
          <a:p>
            <a:r>
              <a:rPr lang="en-US" dirty="0"/>
              <a:t>Conclusion</a:t>
            </a:r>
          </a:p>
        </p:txBody>
      </p:sp>
      <p:sp>
        <p:nvSpPr>
          <p:cNvPr id="3" name="Content Placeholder 2"/>
          <p:cNvSpPr>
            <a:spLocks noGrp="1"/>
          </p:cNvSpPr>
          <p:nvPr>
            <p:ph idx="1"/>
          </p:nvPr>
        </p:nvSpPr>
        <p:spPr>
          <a:xfrm>
            <a:off x="526876" y="2761940"/>
            <a:ext cx="11010899" cy="3338235"/>
          </a:xfrm>
        </p:spPr>
        <p:txBody>
          <a:bodyPr>
            <a:normAutofit/>
          </a:bodyPr>
          <a:lstStyle/>
          <a:p>
            <a:r>
              <a:rPr lang="en-US" sz="2400" dirty="0"/>
              <a:t>What is the “take home message”? </a:t>
            </a:r>
          </a:p>
          <a:p>
            <a:r>
              <a:rPr lang="en-US" sz="2400" dirty="0"/>
              <a:t>Provide a brief summary of key concepts discussed</a:t>
            </a:r>
          </a:p>
          <a:p>
            <a:r>
              <a:rPr lang="en-US" sz="2400" dirty="0"/>
              <a:t>Make sure to allow time for questions, comments, or clarification</a:t>
            </a:r>
          </a:p>
          <a:p>
            <a:r>
              <a:rPr lang="en-US" sz="2400" dirty="0"/>
              <a:t>Introduce the next topic (if there is one) and “bridge” or describe the link between the topic areas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741" y="679572"/>
            <a:ext cx="1788272" cy="1788272"/>
          </a:xfrm>
          <a:prstGeom prst="rect">
            <a:avLst/>
          </a:prstGeom>
        </p:spPr>
      </p:pic>
    </p:spTree>
    <p:extLst>
      <p:ext uri="{BB962C8B-B14F-4D97-AF65-F5344CB8AC3E}">
        <p14:creationId xmlns:p14="http://schemas.microsoft.com/office/powerpoint/2010/main" val="346845269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1373</TotalTime>
  <Words>2213</Words>
  <Application>Microsoft Office PowerPoint</Application>
  <PresentationFormat>Widescreen</PresentationFormat>
  <Paragraphs>151</Paragraphs>
  <Slides>13</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Century Gothic</vt:lpstr>
      <vt:lpstr>Wingdings 3</vt:lpstr>
      <vt:lpstr>Ion Boardroom</vt:lpstr>
      <vt:lpstr>Adult Learning Principles</vt:lpstr>
      <vt:lpstr>How do adults learn?</vt:lpstr>
      <vt:lpstr>Preparation</vt:lpstr>
      <vt:lpstr>Conduct a needs assessment</vt:lpstr>
      <vt:lpstr>Formulate a general goal and structure the lecture/training</vt:lpstr>
      <vt:lpstr>Introduction</vt:lpstr>
      <vt:lpstr>Body (or content)</vt:lpstr>
      <vt:lpstr>   Body (or content)-- continued</vt:lpstr>
      <vt:lpstr>Conclusion</vt:lpstr>
      <vt:lpstr>Tips for Effective Use of PowerPoint</vt:lpstr>
      <vt:lpstr>Tips for Presenting </vt:lpstr>
      <vt:lpstr>Activity in Groups:  Give a Practice Presentation</vt:lpstr>
      <vt:lpstr>Generic Lesson Plan</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112</cp:revision>
  <dcterms:created xsi:type="dcterms:W3CDTF">2018-05-15T08:59:29Z</dcterms:created>
  <dcterms:modified xsi:type="dcterms:W3CDTF">2021-04-26T21:10:24Z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2021-04-26T21:10:23Z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558ee6b9-39ab-40c5-b3dc-bc8736621ba0</vt:lpwstr>
  </property>
  <property fmtid="{D5CDD505-2E9C-101B-9397-08002B2CF9AE}" pid="8" name="MSIP_Label_7b94a7b8-f06c-4dfe-bdcc-9b548fd58c31_ContentBits">
    <vt:lpwstr>0</vt:lpwstr>
  </property>
</Properties>
</file>